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7"/>
  </p:notesMasterIdLst>
  <p:sldIdLst>
    <p:sldId id="258" r:id="rId2"/>
    <p:sldId id="310" r:id="rId3"/>
    <p:sldId id="259" r:id="rId4"/>
    <p:sldId id="279" r:id="rId5"/>
    <p:sldId id="285" r:id="rId6"/>
    <p:sldId id="281" r:id="rId7"/>
    <p:sldId id="282" r:id="rId8"/>
    <p:sldId id="284" r:id="rId9"/>
    <p:sldId id="283" r:id="rId10"/>
    <p:sldId id="308" r:id="rId11"/>
    <p:sldId id="309" r:id="rId12"/>
    <p:sldId id="311" r:id="rId13"/>
    <p:sldId id="31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305" r:id="rId24"/>
    <p:sldId id="306" r:id="rId25"/>
    <p:sldId id="307" r:id="rId26"/>
    <p:sldId id="303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4" r:id="rId35"/>
    <p:sldId id="278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58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11F4D-09A1-4668-9963-2D875B729C5F}" type="datetimeFigureOut">
              <a:rPr lang="pt-BR" smtClean="0"/>
              <a:t>20/04/2014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39DB-367C-4482-BEB4-57427039B1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4/20/2014</a:t>
            </a:fld>
            <a:endParaRPr lang="en-US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578FA3-38AD-400D-A4D2-18E8EF129E5F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/>
              <a:pPr/>
              <a:t>4/20/2014</a:t>
            </a:fld>
            <a:endParaRPr lang="en-US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‹nº›</a:t>
            </a:fld>
            <a:endParaRPr lang="en-US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5DA190-4BDC-4D39-B5BB-A14B3E8B1B3D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1D52F2-9B11-4FC0-9217-7D20B3AC9849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0542AA2-D442-471A-9D69-80392E1E581D}" type="datetime1">
              <a:rPr lang="en-US" smtClean="0"/>
              <a:pPr/>
              <a:t>4/20/2014</a:t>
            </a:fld>
            <a:endParaRPr lang="en-US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886C9C-DC18-4195-8FD5-A50AA931D41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4/20/2014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bca@cin.ufpe.br" TargetMode="External"/><Relationship Id="rId2" Type="http://schemas.openxmlformats.org/officeDocument/2006/relationships/hyperlink" Target="mailto:rgm@cin.ufpe.b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Aula%206%20-%20Exemplo%202.6%20-%20secantes.xls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4824413" y="5229225"/>
            <a:ext cx="3347987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</a:rPr>
              <a:t>Prof. Rafael mesquita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  <a:hlinkClick r:id="rId2"/>
              </a:rPr>
              <a:t>rgm@cin.ufpe.br</a:t>
            </a:r>
            <a:endParaRPr lang="pt-BR" sz="1600" b="1" smtClean="0">
              <a:latin typeface="Calibri" panose="020F0502020204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</a:rPr>
              <a:t>Adpt. por Prof. Guilherme Amorim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  <a:hlinkClick r:id="rId3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6678" y="4394132"/>
            <a:ext cx="9003682" cy="83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defTabSz="914400" eaLnBrk="1" latinLnBrk="0" hangingPunct="1">
              <a:buNone/>
              <a:defRPr sz="3200" b="1">
                <a:latin typeface="+mj-lt"/>
                <a:ea typeface="+mj-ea"/>
                <a:cs typeface="+mj-cs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pt-BR" dirty="0">
                <a:latin typeface="Calibri" panose="020F0502020204030204" pitchFamily="34" charset="0"/>
              </a:rPr>
              <a:t>Aula </a:t>
            </a:r>
            <a:r>
              <a:rPr lang="pt-BR" dirty="0">
                <a:latin typeface="Calibri" panose="020F0502020204030204" pitchFamily="34" charset="0"/>
              </a:rPr>
              <a:t>6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– Método das Secantes e Critérios de Parada</a:t>
            </a:r>
          </a:p>
        </p:txBody>
      </p:sp>
      <p:pic>
        <p:nvPicPr>
          <p:cNvPr id="8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67070" y="501538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22/04/2014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54879" y="-243408"/>
            <a:ext cx="4495481" cy="12969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3600" dirty="0" smtClean="0"/>
              <a:t>Qual a diferença entre o método das cordas e o método das secantes?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69086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Notar que...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Apesar da máquina (função de iteração) geradora da sequência {x</a:t>
            </a:r>
            <a:r>
              <a:rPr lang="pt-BR" baseline="-25000" dirty="0" smtClean="0"/>
              <a:t>i</a:t>
            </a:r>
            <a:r>
              <a:rPr lang="pt-BR" dirty="0" smtClean="0"/>
              <a:t>} ser igual à função iteração do método das cordas, o método das secantes é outro método, pois, por não ser um método de quebra, não há escolhas para os valores de x</a:t>
            </a:r>
            <a:r>
              <a:rPr lang="pt-BR" baseline="-25000" dirty="0" smtClean="0"/>
              <a:t>i-1</a:t>
            </a:r>
            <a:r>
              <a:rPr lang="pt-BR" dirty="0" smtClean="0"/>
              <a:t> nem para x</a:t>
            </a:r>
            <a:r>
              <a:rPr lang="pt-BR" baseline="-25000" dirty="0" smtClean="0"/>
              <a:t>i</a:t>
            </a:r>
            <a:r>
              <a:rPr lang="pt-BR" dirty="0" smtClean="0"/>
              <a:t>. Estes serão sempre os dois últimos termos da sequência {x</a:t>
            </a:r>
            <a:r>
              <a:rPr lang="pt-BR" baseline="-25000" dirty="0" smtClean="0"/>
              <a:t>i</a:t>
            </a:r>
            <a:r>
              <a:rPr lang="pt-BR" dirty="0" smtClean="0"/>
              <a:t>}.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6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Determinar a raiz positiva da equação abaixo pelo método das secantes com erro relativo inferior a 0,01.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45" y="2619817"/>
            <a:ext cx="2376264" cy="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42481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Assumimos que a solução está perto de 1,4. Logo, consideramos x</a:t>
            </a:r>
            <a:r>
              <a:rPr lang="pt-BR" baseline="-25000" dirty="0" smtClean="0"/>
              <a:t>0</a:t>
            </a:r>
            <a:r>
              <a:rPr lang="pt-BR" dirty="0" smtClean="0"/>
              <a:t>=1,4 e x</a:t>
            </a:r>
            <a:r>
              <a:rPr lang="pt-BR" baseline="-25000" dirty="0" smtClean="0"/>
              <a:t>1</a:t>
            </a:r>
            <a:r>
              <a:rPr lang="pt-BR" dirty="0" smtClean="0"/>
              <a:t>=1,5.</a:t>
            </a:r>
          </a:p>
          <a:p>
            <a:pPr lvl="1"/>
            <a:r>
              <a:rPr lang="pt-BR" dirty="0" smtClean="0"/>
              <a:t>f(x</a:t>
            </a:r>
            <a:r>
              <a:rPr lang="pt-BR" baseline="-25000" dirty="0" smtClean="0"/>
              <a:t>0</a:t>
            </a:r>
            <a:r>
              <a:rPr lang="pt-BR" dirty="0" smtClean="0"/>
              <a:t>)=-0,052; f(x</a:t>
            </a:r>
            <a:r>
              <a:rPr lang="pt-BR" baseline="-25000" dirty="0" smtClean="0"/>
              <a:t>1</a:t>
            </a:r>
            <a:r>
              <a:rPr lang="pt-BR" dirty="0" smtClean="0"/>
              <a:t>)=0,010.</a:t>
            </a:r>
          </a:p>
          <a:p>
            <a:pPr lvl="1"/>
            <a:r>
              <a:rPr lang="pt-BR" dirty="0" smtClean="0"/>
              <a:t>Logo, x</a:t>
            </a:r>
            <a:r>
              <a:rPr lang="pt-BR" baseline="-25000" dirty="0" smtClean="0"/>
              <a:t>2</a:t>
            </a:r>
            <a:r>
              <a:rPr lang="pt-BR" dirty="0" smtClean="0"/>
              <a:t>=1,432.</a:t>
            </a:r>
          </a:p>
          <a:p>
            <a:r>
              <a:rPr lang="pt-BR" dirty="0" smtClean="0"/>
              <a:t>Erro relativo: |x</a:t>
            </a:r>
            <a:r>
              <a:rPr lang="pt-BR" baseline="-25000" dirty="0" smtClean="0"/>
              <a:t>2</a:t>
            </a:r>
            <a:r>
              <a:rPr lang="pt-BR" dirty="0" smtClean="0"/>
              <a:t>-x</a:t>
            </a:r>
            <a:r>
              <a:rPr lang="pt-BR" baseline="-25000" dirty="0" smtClean="0"/>
              <a:t>1</a:t>
            </a:r>
            <a:r>
              <a:rPr lang="pt-BR" dirty="0" smtClean="0"/>
              <a:t>/x</a:t>
            </a:r>
            <a:r>
              <a:rPr lang="pt-BR" baseline="-25000" dirty="0" smtClean="0"/>
              <a:t>2</a:t>
            </a:r>
            <a:r>
              <a:rPr lang="pt-BR" dirty="0" smtClean="0"/>
              <a:t>|=0,047.</a:t>
            </a:r>
          </a:p>
          <a:p>
            <a:r>
              <a:rPr lang="pt-BR" dirty="0" smtClean="0"/>
              <a:t>Calculamos o próximo valor.</a:t>
            </a:r>
          </a:p>
          <a:p>
            <a:pPr lvl="1"/>
            <a:r>
              <a:rPr lang="pt-BR" dirty="0" smtClean="0"/>
              <a:t>f(x</a:t>
            </a:r>
            <a:r>
              <a:rPr lang="pt-BR" baseline="-25000" dirty="0" smtClean="0"/>
              <a:t>2</a:t>
            </a:r>
            <a:r>
              <a:rPr lang="pt-BR" dirty="0" smtClean="0"/>
              <a:t>)=0,002</a:t>
            </a:r>
          </a:p>
          <a:p>
            <a:pPr lvl="1"/>
            <a:r>
              <a:rPr lang="pt-BR" dirty="0" smtClean="0"/>
              <a:t>x</a:t>
            </a:r>
            <a:r>
              <a:rPr lang="pt-BR" baseline="-25000" dirty="0" smtClean="0"/>
              <a:t>3</a:t>
            </a:r>
            <a:r>
              <a:rPr lang="pt-BR" dirty="0" smtClean="0"/>
              <a:t>=1,431.</a:t>
            </a:r>
          </a:p>
          <a:p>
            <a:r>
              <a:rPr lang="pt-BR" dirty="0"/>
              <a:t>Erro relativo: |x</a:t>
            </a:r>
            <a:r>
              <a:rPr lang="pt-BR" baseline="-25000" dirty="0"/>
              <a:t>3</a:t>
            </a:r>
            <a:r>
              <a:rPr lang="pt-BR" dirty="0"/>
              <a:t>-x</a:t>
            </a:r>
            <a:r>
              <a:rPr lang="pt-BR" baseline="-25000" dirty="0"/>
              <a:t>2</a:t>
            </a:r>
            <a:r>
              <a:rPr lang="pt-BR" dirty="0"/>
              <a:t>/x</a:t>
            </a:r>
            <a:r>
              <a:rPr lang="pt-BR" baseline="-25000" dirty="0"/>
              <a:t>3</a:t>
            </a:r>
            <a:r>
              <a:rPr lang="pt-BR" dirty="0"/>
              <a:t>|=</a:t>
            </a:r>
            <a:r>
              <a:rPr lang="pt-BR" dirty="0" smtClean="0"/>
              <a:t>0,0007. OK.</a:t>
            </a:r>
          </a:p>
          <a:p>
            <a:r>
              <a:rPr lang="pt-BR" dirty="0" smtClean="0"/>
              <a:t>Logo, a raiz é 1,431.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8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de Parada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Número de iterações</a:t>
            </a:r>
          </a:p>
          <a:p>
            <a:r>
              <a:rPr lang="pt-BR" dirty="0" smtClean="0"/>
              <a:t>Erro absoluto</a:t>
            </a:r>
          </a:p>
          <a:p>
            <a:r>
              <a:rPr lang="pt-BR" dirty="0" smtClean="0"/>
              <a:t>Valor da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07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de Parada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Número de iterações</a:t>
            </a:r>
          </a:p>
          <a:p>
            <a:pPr lvl="1"/>
            <a:r>
              <a:rPr lang="pt-BR" dirty="0" smtClean="0"/>
              <a:t>Após terem sido realizadas as iterações previstas, o processo será interrompido</a:t>
            </a:r>
          </a:p>
          <a:p>
            <a:pPr lvl="1"/>
            <a:r>
              <a:rPr lang="pt-BR" dirty="0" smtClean="0"/>
              <a:t>Não visa qualidade da aproximação</a:t>
            </a:r>
          </a:p>
          <a:p>
            <a:pPr lvl="1"/>
            <a:r>
              <a:rPr lang="pt-BR" dirty="0" smtClean="0"/>
              <a:t>Objetivo: garantir a não entrada em </a:t>
            </a:r>
            <a:r>
              <a:rPr lang="pt-BR" i="1" dirty="0" smtClean="0"/>
              <a:t>looping</a:t>
            </a:r>
            <a:r>
              <a:rPr lang="pt-BR" dirty="0" smtClean="0"/>
              <a:t>, caso uma condição de parada mais sofisticada não seja satisfeita</a:t>
            </a:r>
          </a:p>
        </p:txBody>
      </p:sp>
    </p:spTree>
    <p:extLst>
      <p:ext uri="{BB962C8B-B14F-4D97-AF65-F5344CB8AC3E}">
        <p14:creationId xmlns:p14="http://schemas.microsoft.com/office/powerpoint/2010/main" val="15074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de Parada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Erro absoluto</a:t>
                </a:r>
              </a:p>
              <a:p>
                <a:pPr lvl="1"/>
                <a:r>
                  <a:rPr lang="pt-BR" dirty="0" smtClean="0"/>
                  <a:t>Ideal: </a:t>
                </a:r>
              </a:p>
              <a:p>
                <a:pPr lvl="2"/>
                <a:r>
                  <a:rPr lang="pt-BR" b="0" dirty="0"/>
                  <a:t>E</a:t>
                </a:r>
                <a:r>
                  <a:rPr lang="pt-BR" b="0" dirty="0" smtClean="0"/>
                  <a:t>stabelecer parada quando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&lt;</m:t>
                    </m:r>
                    <m:r>
                      <a:rPr lang="pt-BR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pt-BR" dirty="0" smtClean="0"/>
                  <a:t>, para um dado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pt-BR" dirty="0" smtClean="0"/>
                  <a:t> conveniente</a:t>
                </a:r>
              </a:p>
              <a:p>
                <a:pPr lvl="2"/>
                <a:r>
                  <a:rPr lang="pt-BR" dirty="0" smtClean="0"/>
                  <a:t>Ou seja, a execução seria interrompida quando a distância entre a raíz aproximada calculada na iteração “i+1” e a raíz exata fosse menor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𝐸</m:t>
                    </m:r>
                  </m:oMath>
                </a14:m>
                <a:endParaRPr lang="pt-BR" dirty="0" smtClean="0"/>
              </a:p>
              <a:p>
                <a:pPr lvl="2"/>
                <a:r>
                  <a:rPr lang="pt-BR" dirty="0" smtClean="0"/>
                  <a:t>Possível alternativa: parar quando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  <m:r>
                              <a:rPr lang="pt-B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𝐸</m:t>
                    </m:r>
                  </m:oMath>
                </a14:m>
                <a:endParaRPr lang="pt-BR" dirty="0" smtClean="0"/>
              </a:p>
              <a:p>
                <a:pPr lvl="3"/>
                <a:r>
                  <a:rPr lang="pt-BR" dirty="0" smtClean="0"/>
                  <a:t>Espera-se que a sequência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dirty="0" smtClean="0"/>
                  <a:t> seja tal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 </a:t>
                </a:r>
              </a:p>
              <a:p>
                <a:pPr lvl="3"/>
                <a:r>
                  <a:rPr lang="pt-BR" dirty="0" smtClean="0"/>
                  <a:t>Mesmo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  <m:r>
                              <a:rPr lang="pt-B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𝐸</m:t>
                    </m:r>
                  </m:oMath>
                </a14:m>
                <a:r>
                  <a:rPr lang="pt-BR" dirty="0" smtClean="0"/>
                  <a:t>, não existe a garantia de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  <m:r>
                              <a:rPr lang="pt-B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𝐸</m:t>
                    </m:r>
                  </m:oMath>
                </a14:m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1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de Parada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Valor da imagem</a:t>
                </a:r>
              </a:p>
              <a:p>
                <a:pPr lvl="1"/>
                <a:r>
                  <a:rPr lang="pt-BR" dirty="0" smtClean="0"/>
                  <a:t>Buscamos um valor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para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Podemos verificar quão próximo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  <m:r>
                          <a:rPr lang="pt-BR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está de zero</a:t>
                </a:r>
              </a:p>
              <a:p>
                <a:pPr lvl="1"/>
                <a:r>
                  <a:rPr lang="pt-BR" b="0" dirty="0" smtClean="0"/>
                  <a:t>Critério de parada: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pt-BR" b="0" i="1" smtClean="0">
                        <a:latin typeface="Cambria Math"/>
                      </a:rPr>
                      <m:t>&lt;</m:t>
                    </m:r>
                    <m:r>
                      <a:rPr lang="pt-BR" b="0" i="1" smtClean="0">
                        <a:latin typeface="Cambria Math"/>
                      </a:rPr>
                      <m:t>𝐸</m:t>
                    </m:r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0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de Parada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Podemos ainda utilizar a combinação entre diferentes critérios de parada...</a:t>
            </a:r>
          </a:p>
          <a:p>
            <a:r>
              <a:rPr lang="pt-BR" dirty="0" smtClean="0"/>
              <a:t>“Vale dizer que mesmo com todo esse cuidado ainda podemos ter surpresas, pois se em um caso específico a convergência for extremamente lenta e o valor da função na vizinhança da raiz em estudo se aproximar bastante de zero, o processo pode ser interrompido sem que efetivamente tenha-se um valor aceitável para a raiz procurada.”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094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b="1" dirty="0" smtClean="0"/>
                  <a:t>Dada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</a:rPr>
                      <m:t>−</m:t>
                    </m:r>
                    <m:r>
                      <a:rPr lang="pt-BR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pt-BR" dirty="0" smtClean="0"/>
                  <a:t>, aplique o método da secante considerando as aproximações iniciais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𝟕</m:t>
                    </m:r>
                  </m:oMath>
                </a14:m>
                <a:r>
                  <a:rPr lang="pt-BR" dirty="0" smtClean="0"/>
                  <a:t>. Execute iterações até que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b="1" i="1" smtClean="0">
                        <a:latin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dirty="0" smtClean="0"/>
                  <a:t> ou até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|</m:t>
                        </m:r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|&lt;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dirty="0" smtClean="0"/>
                  <a:t>. Considere uma máquina F(10,6,-9,9)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3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passada?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Método Iterativo Linear</a:t>
                </a:r>
              </a:p>
              <a:p>
                <a:pPr lvl="1"/>
                <a:r>
                  <a:rPr lang="pt-B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400" b="1" i="1">
                            <a:latin typeface="Cambria Math"/>
                          </a:rPr>
                          <m:t>𝒊</m:t>
                        </m:r>
                        <m:r>
                          <a:rPr lang="pt-BR" sz="2400" b="1" i="1">
                            <a:latin typeface="Cambria Math"/>
                          </a:rPr>
                          <m:t>+</m:t>
                        </m:r>
                        <m:r>
                          <a:rPr lang="pt-BR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400" b="1" i="1">
                        <a:latin typeface="Cambria Math"/>
                      </a:rPr>
                      <m:t>=</m:t>
                    </m:r>
                    <m:r>
                      <a:rPr lang="pt-BR" sz="2400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pt-BR" sz="2400" b="1">
                                <a:latin typeface="Cambria Math"/>
                                <a:ea typeface="Cambria Math"/>
                              </a:rPr>
                              <m:t>𝐢</m:t>
                            </m:r>
                          </m:sub>
                        </m:sSub>
                      </m:e>
                    </m:d>
                    <m:r>
                      <a:rPr lang="pt-BR" sz="2400" b="1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𝐢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pt-BR" sz="2400" b="1" dirty="0"/>
              </a:p>
              <a:p>
                <a:pPr lvl="1"/>
                <a:r>
                  <a:rPr lang="pt-BR" dirty="0" smtClean="0"/>
                  <a:t>Convergência</a:t>
                </a: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:r>
                  <a:rPr lang="pt-BR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b="1">
                        <a:latin typeface="Cambria Math"/>
                        <a:ea typeface="Cambria Math"/>
                      </a:rPr>
                      <m:t>𝛗</m:t>
                    </m:r>
                  </m:oMath>
                </a14:m>
                <a:r>
                  <a:rPr lang="pt-BR" sz="2000" b="1" dirty="0">
                    <a:ea typeface="Cambria Math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000" b="1">
                        <a:latin typeface="Cambria Math"/>
                        <a:ea typeface="Cambria Math"/>
                      </a:rPr>
                      <m:t>𝛗</m:t>
                    </m:r>
                  </m:oMath>
                </a14:m>
                <a:r>
                  <a:rPr lang="pt-BR" sz="2000" b="1" dirty="0">
                    <a:ea typeface="Cambria Math"/>
                  </a:rPr>
                  <a:t>´ forem contínuas em </a:t>
                </a:r>
                <a14:m>
                  <m:oMath xmlns:m="http://schemas.openxmlformats.org/officeDocument/2006/math">
                    <m:r>
                      <a:rPr lang="pt-BR" sz="2000" b="1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sz="2000" b="1" dirty="0">
                  <a:ea typeface="Cambria Math"/>
                </a:endParaRP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0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2000" b="1">
                                <a:latin typeface="Cambria Math"/>
                                <a:ea typeface="Cambria Math"/>
                              </a:rPr>
                              <m:t>𝛗</m:t>
                            </m:r>
                          </m:e>
                          <m:sup>
                            <m:r>
                              <a:rPr lang="pt-BR" sz="2000" b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sz="20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2000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pt-BR" sz="2000" b="1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𝐤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,∀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𝐱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sz="2000" b="1" dirty="0">
                  <a:ea typeface="Cambria Math"/>
                </a:endParaRP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b="1"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  <m:sub>
                        <m:r>
                          <a:rPr lang="pt-BR" sz="2000" b="1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pt-BR" sz="2000" b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Método de Newton-</a:t>
                </a:r>
                <a:r>
                  <a:rPr lang="pt-BR" dirty="0" err="1" smtClean="0"/>
                  <a:t>Raphson</a:t>
                </a:r>
                <a:endParaRPr lang="pt-BR" dirty="0" smtClean="0"/>
              </a:p>
              <a:p>
                <a:pPr lvl="1"/>
                <a:r>
                  <a:rPr lang="pt-BR" dirty="0"/>
                  <a:t>Construir uma função de iteração 𝝋, tal que 𝝋′(𝜀)=0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𝒊</m:t>
                        </m:r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b="1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>
                            <a:latin typeface="Cambria Math"/>
                          </a:rPr>
                          <m:t>𝒇</m:t>
                        </m:r>
                        <m:r>
                          <a:rPr lang="pt-BR" b="1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>
                            <a:latin typeface="Cambria Math"/>
                          </a:rPr>
                          <m:t>𝒇</m:t>
                        </m:r>
                        <m:r>
                          <a:rPr lang="pt-BR" b="1" i="1">
                            <a:latin typeface="Cambria Math"/>
                          </a:rPr>
                          <m:t>´(</m:t>
                        </m:r>
                        <m:sSub>
                          <m:sSub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b="1" dirty="0"/>
              </a:p>
              <a:p>
                <a:pPr lvl="1"/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928120" cy="254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𝟓</m:t>
                    </m:r>
                    <m:r>
                      <a:rPr lang="pt-BR" b="1" i="1" smtClean="0">
                        <a:latin typeface="Cambria Math"/>
                      </a:rPr>
                      <m:t> ;</m:t>
                    </m:r>
                    <m:r>
                      <a:rPr lang="pt-BR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pt-BR" b="1" i="1" smtClean="0">
                        <a:latin typeface="Cambria Math"/>
                      </a:rPr>
                      <m:t>=−</m:t>
                    </m:r>
                    <m:r>
                      <a:rPr lang="pt-BR" b="1" i="1" smtClean="0">
                        <a:latin typeface="Cambria Math"/>
                      </a:rPr>
                      <m:t>𝟐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𝟐𝟓</m:t>
                    </m:r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𝟕</m:t>
                    </m:r>
                    <m:r>
                      <a:rPr lang="pt-BR" i="1">
                        <a:latin typeface="Cambria Math"/>
                      </a:rPr>
                      <m:t> ;</m:t>
                    </m:r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=−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𝟒𝟏</m:t>
                    </m:r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𝟓</m:t>
                        </m:r>
                        <m:r>
                          <a:rPr lang="pt-BR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r>
                              <a:rPr lang="pt-BR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i="1">
                                <a:latin typeface="Cambria Math"/>
                              </a:rPr>
                              <m:t>𝟒𝟏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𝟕</m:t>
                        </m:r>
                        <m:r>
                          <a:rPr lang="pt-BR" i="1">
                            <a:latin typeface="Cambria Math"/>
                          </a:rPr>
                          <m:t>.(−</m:t>
                        </m:r>
                        <m:r>
                          <a:rPr lang="pt-BR" i="1">
                            <a:latin typeface="Cambria Math"/>
                          </a:rPr>
                          <m:t>𝟐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𝟐𝟓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𝟒𝟏</m:t>
                        </m:r>
                        <m:r>
                          <a:rPr lang="pt-BR" b="1" i="1" smtClean="0">
                            <a:latin typeface="Cambria Math"/>
                          </a:rPr>
                          <m:t>+</m:t>
                        </m:r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  <m:r>
                          <a:rPr lang="pt-BR" b="1" i="1" smtClean="0">
                            <a:latin typeface="Cambria Math"/>
                          </a:rPr>
                          <m:t>.</m:t>
                        </m:r>
                        <m:r>
                          <a:rPr lang="pt-BR" b="1" i="1" smtClean="0"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𝟐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𝟎𝟑𝟓𝟕𝟏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</m:t>
                    </m:r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𝟐𝟑𝟎𝟏𝟕</m:t>
                    </m:r>
                    <m:r>
                      <a:rPr lang="pt-BR" b="1" i="1" smtClean="0">
                        <a:latin typeface="Cambria Math"/>
                      </a:rPr>
                      <m:t>&gt;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1,7983.10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 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1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𝟕</m:t>
                    </m:r>
                    <m:r>
                      <a:rPr lang="pt-BR" i="1">
                        <a:latin typeface="Cambria Math"/>
                      </a:rPr>
                      <m:t> ;</m:t>
                    </m:r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=−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𝟒𝟏</m:t>
                    </m:r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𝟐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i="1">
                        <a:latin typeface="Cambria Math"/>
                      </a:rPr>
                      <m:t>𝟎𝟑𝟓𝟕𝟏</m:t>
                    </m:r>
                    <m:r>
                      <a:rPr lang="pt-BR" i="1">
                        <a:latin typeface="Cambria Math"/>
                      </a:rPr>
                      <m:t>;</m:t>
                    </m:r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/>
                          </a:rPr>
                          <m:t>1,7983.10</m:t>
                        </m:r>
                      </m:e>
                      <m:sup>
                        <m:r>
                          <a:rPr lang="pt-BR" b="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𝟕</m:t>
                        </m:r>
                        <m:r>
                          <a:rPr lang="pt-BR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𝟕𝟗𝟖𝟑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pt-BR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𝟎𝟑𝟓𝟕𝟏</m:t>
                        </m:r>
                        <m:r>
                          <a:rPr lang="pt-BR" i="1">
                            <a:latin typeface="Cambria Math"/>
                          </a:rPr>
                          <m:t>.(−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𝟒𝟏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𝟕𝟗𝟖𝟑</m:t>
                        </m:r>
                        <m:r>
                          <a:rPr lang="pt-BR" b="1" i="1" smtClean="0">
                            <a:latin typeface="Cambria Math"/>
                          </a:rPr>
                          <m:t>+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𝟒𝟏</m:t>
                        </m:r>
                      </m:den>
                    </m:f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𝟗𝟗𝟕𝟕𝟒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</m:t>
                    </m:r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𝟎𝟑𝟕𝟗𝟕</m:t>
                    </m:r>
                    <m:r>
                      <a:rPr lang="pt-BR" b="1" i="1" smtClean="0">
                        <a:latin typeface="Cambria Math"/>
                      </a:rPr>
                      <m:t>&gt;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</a:rPr>
                      <m:t>=0,0113&gt;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 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98383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𝟐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i="1">
                        <a:latin typeface="Cambria Math"/>
                      </a:rPr>
                      <m:t>𝟎𝟑𝟓𝟕𝟏</m:t>
                    </m:r>
                    <m:r>
                      <a:rPr lang="pt-BR" i="1">
                        <a:latin typeface="Cambria Math"/>
                      </a:rPr>
                      <m:t>;</m:t>
                    </m:r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/>
                          </a:rPr>
                          <m:t>1,7983.10</m:t>
                        </m:r>
                      </m:e>
                      <m:sup>
                        <m:r>
                          <a:rPr lang="pt-BR" b="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𝟏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i="1">
                        <a:latin typeface="Cambria Math"/>
                      </a:rPr>
                      <m:t>𝟗𝟗𝟕𝟕𝟒</m:t>
                    </m:r>
                    <m:r>
                      <a:rPr lang="pt-BR" b="1" i="1" smtClean="0">
                        <a:latin typeface="Cambria Math"/>
                      </a:rPr>
                      <m:t>;</m:t>
                    </m:r>
                    <m:r>
                      <a:rPr lang="pt-BR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pt-BR" b="0" i="1">
                        <a:latin typeface="Cambria Math"/>
                      </a:rPr>
                      <m:t>=0,0113</m:t>
                    </m:r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𝟎𝟑𝟓𝟕𝟏</m:t>
                        </m:r>
                        <m:r>
                          <a:rPr lang="pt-BR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𝟏𝟑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pt-BR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𝟗𝟗𝟕𝟕𝟒</m:t>
                        </m:r>
                        <m:r>
                          <a:rPr lang="pt-BR" i="1">
                            <a:latin typeface="Cambria Math"/>
                          </a:rPr>
                          <m:t>.(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𝟕𝟗𝟖𝟑</m:t>
                        </m:r>
                        <m:r>
                          <a:rPr lang="pt-BR" b="1" i="1" smtClean="0">
                            <a:latin typeface="Cambria Math"/>
                          </a:rPr>
                          <m:t>.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pt-BR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𝟏𝟑</m:t>
                        </m:r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𝟕𝟗𝟖𝟑</m:t>
                        </m:r>
                        <m:r>
                          <a:rPr lang="pt-BR" b="1" i="1" smtClean="0">
                            <a:latin typeface="Cambria Math"/>
                          </a:rPr>
                          <m:t>.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𝟗𝟗𝟗𝟗𝟗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</m:t>
                    </m:r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𝟐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𝟐𝟓</m:t>
                    </m:r>
                    <m:r>
                      <a:rPr lang="pt-BR" b="1" i="1" smtClean="0">
                        <a:latin typeface="Cambria Math"/>
                      </a:rPr>
                      <m:t>.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&gt;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4,99999.10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 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Critério de parada atingido!</a:t>
                </a:r>
              </a:p>
              <a:p>
                <a:pPr lvl="2"/>
                <a:r>
                  <a:rPr lang="pt-BR" b="0" dirty="0" smtClean="0"/>
                  <a:t>Raiz aproximada: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´=</m:t>
                    </m:r>
                    <m:r>
                      <a:rPr lang="pt-BR" b="1" i="1">
                        <a:latin typeface="Cambria Math"/>
                      </a:rPr>
                      <m:t>𝟏</m:t>
                    </m:r>
                    <m:r>
                      <a:rPr lang="pt-BR" b="1" i="1">
                        <a:latin typeface="Cambria Math"/>
                      </a:rPr>
                      <m:t>,</m:t>
                    </m:r>
                    <m:r>
                      <a:rPr lang="pt-BR" b="1" i="1">
                        <a:latin typeface="Cambria Math"/>
                      </a:rPr>
                      <m:t>𝟗𝟗𝟗𝟗𝟗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983833"/>
              </a:xfrm>
              <a:blipFill rotWithShape="1">
                <a:blip r:embed="rId2"/>
                <a:stretch>
                  <a:fillRect l="-154" b="-11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1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940152" y="3429000"/>
            <a:ext cx="2735536" cy="2448272"/>
          </a:xfrm>
        </p:spPr>
        <p:txBody>
          <a:bodyPr/>
          <a:lstStyle/>
          <a:p>
            <a:r>
              <a:rPr lang="pt-BR" dirty="0" smtClean="0"/>
              <a:t>Partindo de</a:t>
            </a:r>
          </a:p>
          <a:p>
            <a:pPr lvl="1"/>
            <a:r>
              <a:rPr lang="pt-BR" dirty="0" smtClean="0"/>
              <a:t>[1,7; 1,8]</a:t>
            </a:r>
          </a:p>
          <a:p>
            <a:r>
              <a:rPr lang="pt-BR" dirty="0" smtClean="0"/>
              <a:t>x</a:t>
            </a:r>
            <a:r>
              <a:rPr lang="pt-BR" baseline="-25000" dirty="0" smtClean="0"/>
              <a:t>i-1</a:t>
            </a:r>
            <a:r>
              <a:rPr lang="pt-BR" dirty="0" smtClean="0"/>
              <a:t>=1,8</a:t>
            </a:r>
          </a:p>
          <a:p>
            <a:r>
              <a:rPr lang="pt-BR" dirty="0" smtClean="0"/>
              <a:t>x</a:t>
            </a:r>
            <a:r>
              <a:rPr lang="pt-BR" baseline="-25000" dirty="0" smtClean="0"/>
              <a:t>i</a:t>
            </a:r>
            <a:r>
              <a:rPr lang="pt-BR" dirty="0" smtClean="0"/>
              <a:t>=1,7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3640"/>
            <a:ext cx="7593306" cy="143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55821"/>
            <a:ext cx="47815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1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7238" y="5085184"/>
            <a:ext cx="7918450" cy="123941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65389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43138"/>
            <a:ext cx="36480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51" y="3015342"/>
            <a:ext cx="363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44" y="3320159"/>
            <a:ext cx="3686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3491880" y="3167742"/>
            <a:ext cx="1800200" cy="6148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9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2.. Na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Como poderíamos implementar o método das secantes no Excel?</a:t>
            </a:r>
            <a:endParaRPr lang="pt-BR" dirty="0"/>
          </a:p>
        </p:txBody>
      </p:sp>
      <p:pic>
        <p:nvPicPr>
          <p:cNvPr id="3074" name="Picture 2" descr="http://icons.iconarchive.com/icons/benjigarner/softdimension/256/Excel-icon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1362075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Comparação entre os métodos</a:t>
            </a:r>
          </a:p>
        </p:txBody>
      </p:sp>
    </p:spTree>
    <p:extLst>
      <p:ext uri="{BB962C8B-B14F-4D97-AF65-F5344CB8AC3E}">
        <p14:creationId xmlns:p14="http://schemas.microsoft.com/office/powerpoint/2010/main" val="40602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entre os métodos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Critérios analisados</a:t>
            </a:r>
          </a:p>
          <a:p>
            <a:pPr lvl="1"/>
            <a:r>
              <a:rPr lang="pt-BR" dirty="0" smtClean="0"/>
              <a:t>Garantia de convergência</a:t>
            </a:r>
          </a:p>
          <a:p>
            <a:pPr lvl="1"/>
            <a:r>
              <a:rPr lang="pt-BR" dirty="0"/>
              <a:t>R</a:t>
            </a:r>
            <a:r>
              <a:rPr lang="pt-BR" dirty="0" smtClean="0"/>
              <a:t>apidez de convergência</a:t>
            </a:r>
          </a:p>
          <a:p>
            <a:pPr lvl="2"/>
            <a:r>
              <a:rPr lang="pt-BR" dirty="0" smtClean="0"/>
              <a:t>Baseado no numero de iterações</a:t>
            </a:r>
          </a:p>
          <a:p>
            <a:pPr lvl="2"/>
            <a:r>
              <a:rPr lang="pt-BR" dirty="0" smtClean="0"/>
              <a:t>Não necessariamente isso implica em um menor tempo, visto que o tempo gasto em uma iteração pode variar de método para método...</a:t>
            </a:r>
          </a:p>
          <a:p>
            <a:pPr lvl="1"/>
            <a:r>
              <a:rPr lang="pt-BR" dirty="0" smtClean="0"/>
              <a:t>Esforço computacional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31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entre os métodos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541511"/>
                <a:ext cx="7918450" cy="519985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Garantia de convergência</a:t>
                </a:r>
              </a:p>
              <a:p>
                <a:pPr lvl="1"/>
                <a:r>
                  <a:rPr lang="pt-BR" dirty="0" smtClean="0"/>
                  <a:t>Bisseção e Posição Falsa</a:t>
                </a:r>
              </a:p>
              <a:p>
                <a:pPr lvl="2"/>
                <a:r>
                  <a:rPr lang="pt-BR" dirty="0" smtClean="0"/>
                  <a:t>Convergência garantida, desde que: </a:t>
                </a:r>
              </a:p>
              <a:p>
                <a:pPr lvl="3"/>
                <a:r>
                  <a:rPr lang="pt-BR" dirty="0" smtClean="0"/>
                  <a:t>função seja contínua em I, </a:t>
                </a:r>
              </a:p>
              <a:p>
                <a:pPr lvl="3"/>
                <a:r>
                  <a:rPr lang="pt-BR" dirty="0" smtClean="0"/>
                  <a:t>f´(x) mantenha sinal em I  </a:t>
                </a:r>
              </a:p>
              <a:p>
                <a:pPr lvl="3"/>
                <a:r>
                  <a:rPr lang="pt-BR" dirty="0" smtClean="0"/>
                  <a:t>f(a).f(b)&lt;0</a:t>
                </a:r>
              </a:p>
              <a:p>
                <a:pPr lvl="1"/>
                <a:r>
                  <a:rPr lang="pt-BR" dirty="0" smtClean="0"/>
                  <a:t>Métodos de ponto fixo</a:t>
                </a:r>
              </a:p>
              <a:p>
                <a:pPr lvl="2"/>
                <a:r>
                  <a:rPr lang="pt-BR" dirty="0"/>
                  <a:t>Convergência garantida, desde </a:t>
                </a:r>
                <a:r>
                  <a:rPr lang="pt-BR" dirty="0" smtClean="0"/>
                  <a:t>que (além das condições anteriores): </a:t>
                </a:r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𝑒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dirty="0" smtClean="0"/>
                  <a:t>sejam contínuas </a:t>
                </a:r>
                <a:r>
                  <a:rPr lang="pt-BR" dirty="0"/>
                  <a:t>em I, 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|≤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&lt;1,∀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pt-BR" dirty="0" smtClean="0"/>
              </a:p>
              <a:p>
                <a:pPr lvl="2"/>
                <a:r>
                  <a:rPr lang="pt-BR" dirty="0" smtClean="0"/>
                  <a:t>Condições mais restritivas de convergência</a:t>
                </a:r>
              </a:p>
              <a:p>
                <a:pPr lvl="3"/>
                <a:r>
                  <a:rPr lang="pt-BR" dirty="0" smtClean="0"/>
                  <a:t>Porém, uma vez que atendidas, os métodos são mais rápidos que os anteriores</a:t>
                </a:r>
              </a:p>
              <a:p>
                <a:pPr lvl="1"/>
                <a:endParaRPr lang="pt-B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541511"/>
                <a:ext cx="7918450" cy="5199857"/>
              </a:xfrm>
              <a:blipFill rotWithShape="1">
                <a:blip r:embed="rId2"/>
                <a:stretch>
                  <a:fillRect l="-308" t="-1876" r="-385" b="-3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entre os métodos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Esforço computacional</a:t>
            </a:r>
          </a:p>
          <a:p>
            <a:pPr lvl="1"/>
            <a:r>
              <a:rPr lang="pt-BR" dirty="0" smtClean="0"/>
              <a:t>Medido em função </a:t>
            </a:r>
          </a:p>
          <a:p>
            <a:pPr lvl="2"/>
            <a:r>
              <a:rPr lang="pt-BR" sz="1800" dirty="0" smtClean="0"/>
              <a:t>Do número de operações efetuadas a cada iteração</a:t>
            </a:r>
          </a:p>
          <a:p>
            <a:pPr lvl="2"/>
            <a:r>
              <a:rPr lang="pt-BR" sz="1800" dirty="0" smtClean="0"/>
              <a:t>Da complexidade dessas operações</a:t>
            </a:r>
          </a:p>
          <a:p>
            <a:pPr lvl="2"/>
            <a:r>
              <a:rPr lang="pt-BR" sz="1800" dirty="0" smtClean="0"/>
              <a:t>Do número de decisões lógicas</a:t>
            </a:r>
          </a:p>
          <a:p>
            <a:pPr lvl="2"/>
            <a:r>
              <a:rPr lang="pt-BR" sz="1800" dirty="0" smtClean="0"/>
              <a:t>Do número de avaliações de função a cada iteração</a:t>
            </a:r>
          </a:p>
          <a:p>
            <a:pPr lvl="2"/>
            <a:r>
              <a:rPr lang="pt-BR" sz="1800" dirty="0" smtClean="0"/>
              <a:t>Do número total de iterações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0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Possível problema no método de newton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𝑖</m:t>
                        </m:r>
                        <m:r>
                          <a:rPr lang="pt-BR" sz="24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pt-BR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pt-BR" sz="24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pt-BR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b="1" dirty="0" smtClean="0"/>
              </a:p>
              <a:p>
                <a:pPr lvl="1"/>
                <a:r>
                  <a:rPr lang="pt-BR" b="1" dirty="0" smtClean="0"/>
                  <a:t>Overflow!</a:t>
                </a:r>
              </a:p>
              <a:p>
                <a:pPr lvl="2"/>
                <a:r>
                  <a:rPr lang="pt-BR" b="1" dirty="0" smtClean="0"/>
                  <a:t>Caso a primeira derivada da função em estudo se aproxime de zero</a:t>
                </a:r>
              </a:p>
              <a:p>
                <a:pPr lvl="1"/>
                <a:r>
                  <a:rPr lang="pt-BR" b="1" dirty="0" smtClean="0"/>
                  <a:t>Como alternativa à derivada da função, podemos utilizar o quociente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t-BR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8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))</m:t>
                        </m:r>
                      </m:num>
                      <m:den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b="1" dirty="0" smtClean="0"/>
              </a:p>
              <a:p>
                <a:pPr lvl="1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entre os métodos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Esforço computacional</a:t>
            </a:r>
          </a:p>
          <a:p>
            <a:pPr marL="742950" lvl="2" indent="-342900">
              <a:buSzPct val="80000"/>
              <a:buFont typeface="Wingdings" pitchFamily="2" charset="2"/>
              <a:buChar char="n"/>
            </a:pPr>
            <a:r>
              <a:rPr lang="pt-BR" dirty="0"/>
              <a:t>Difícil tirar conclusões gerais sobre a eficiência computacional dos métodos </a:t>
            </a:r>
            <a:r>
              <a:rPr lang="pt-BR" dirty="0" smtClean="0"/>
              <a:t>estudados</a:t>
            </a:r>
          </a:p>
          <a:p>
            <a:pPr lvl="1"/>
            <a:r>
              <a:rPr lang="pt-BR" dirty="0"/>
              <a:t>Ex:</a:t>
            </a:r>
          </a:p>
          <a:p>
            <a:pPr lvl="2"/>
            <a:r>
              <a:rPr lang="pt-BR" dirty="0"/>
              <a:t>O método da bisseção é o que efetua cálculos </a:t>
            </a:r>
            <a:r>
              <a:rPr lang="pt-BR" dirty="0" smtClean="0"/>
              <a:t>mais </a:t>
            </a:r>
            <a:r>
              <a:rPr lang="pt-BR" dirty="0"/>
              <a:t>simples por iteração</a:t>
            </a:r>
          </a:p>
          <a:p>
            <a:pPr lvl="2"/>
            <a:r>
              <a:rPr lang="pt-BR" dirty="0"/>
              <a:t>Já o método de Newton requer cálculos mais </a:t>
            </a:r>
            <a:r>
              <a:rPr lang="pt-BR" dirty="0" smtClean="0"/>
              <a:t>elaborados</a:t>
            </a:r>
          </a:p>
          <a:p>
            <a:pPr lvl="3"/>
            <a:r>
              <a:rPr lang="pt-BR" dirty="0" smtClean="0"/>
              <a:t>Cálculo da função e de sua derivada, a cada iteração...</a:t>
            </a:r>
          </a:p>
          <a:p>
            <a:pPr lvl="2"/>
            <a:r>
              <a:rPr lang="pt-BR" dirty="0" smtClean="0"/>
              <a:t>No entanto, o número de iterações executadas pelo método da bisseção pode ser muito maior que o número de iterações executadas pelo método de Newton</a:t>
            </a:r>
            <a:endParaRPr lang="pt-BR" dirty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6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entre os métodos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7238" y="1613520"/>
            <a:ext cx="7918450" cy="4839816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 smtClean="0"/>
              <a:t>Escolha do método deve ser realizada em função de algumas considerações....</a:t>
            </a:r>
          </a:p>
          <a:p>
            <a:r>
              <a:rPr lang="pt-BR" sz="2000" dirty="0" smtClean="0"/>
              <a:t>Ex:</a:t>
            </a:r>
          </a:p>
          <a:p>
            <a:pPr lvl="1"/>
            <a:r>
              <a:rPr lang="pt-BR" dirty="0" smtClean="0"/>
              <a:t>Considerando que um método ideal é aquele que seja mais rápido, que a convergência esteja assegurada e que os cálculos por iteração sejam simples</a:t>
            </a:r>
          </a:p>
          <a:p>
            <a:pPr lvl="2"/>
            <a:r>
              <a:rPr lang="pt-BR" dirty="0" smtClean="0"/>
              <a:t>Método de Newton é uma boa opção, desde que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dirty="0" smtClean="0"/>
              <a:t>Seja fácil verificar condições de convergência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dirty="0" smtClean="0"/>
              <a:t>Cálculo de f´(x) não seja muito elaborado</a:t>
            </a:r>
          </a:p>
          <a:p>
            <a:pPr lvl="2"/>
            <a:r>
              <a:rPr lang="pt-BR" dirty="0" smtClean="0"/>
              <a:t>Caso seja custoso avaliar f´(x) seria mais apropriado utilizar o método das secantes (converge mais rapidamente que os demais)</a:t>
            </a:r>
          </a:p>
          <a:p>
            <a:pPr lvl="2"/>
            <a:r>
              <a:rPr lang="pt-BR" dirty="0" smtClean="0"/>
              <a:t>Caso seja difícil avaliar as condições de convergência, poderíamos utilizar um dos métodos de quebra....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48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entre os métodos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484785"/>
                <a:ext cx="7918450" cy="4839816"/>
              </a:xfrm>
            </p:spPr>
            <p:txBody>
              <a:bodyPr/>
              <a:lstStyle/>
              <a:p>
                <a:r>
                  <a:rPr lang="pt-BR" dirty="0" smtClean="0"/>
                  <a:t>Critério de parada também deve ser levado em conta na escolha de um método...</a:t>
                </a:r>
              </a:p>
              <a:p>
                <a:r>
                  <a:rPr lang="pt-BR" dirty="0" smtClean="0"/>
                  <a:t>Caso o objetivo seja reduzir o intervalo que contém a raiz, por exemplo...</a:t>
                </a:r>
              </a:p>
              <a:p>
                <a:pPr lvl="1"/>
                <a:r>
                  <a:rPr lang="pt-BR" dirty="0" smtClean="0"/>
                  <a:t>Não é aconselhável utilizar os métodos de ponto fixo</a:t>
                </a:r>
              </a:p>
              <a:p>
                <a:pPr lvl="2"/>
                <a:r>
                  <a:rPr lang="pt-BR" dirty="0" smtClean="0"/>
                  <a:t>Trabalham exclusivamente com aproximações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dirty="0" smtClean="0"/>
                  <a:t> da raiz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484785"/>
                <a:ext cx="7918450" cy="4839816"/>
              </a:xfrm>
              <a:blipFill rotWithShape="1">
                <a:blip r:embed="rId2"/>
                <a:stretch>
                  <a:fillRect l="-616" t="-10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6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entre os métodos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7238" y="1484785"/>
            <a:ext cx="7918450" cy="4839816"/>
          </a:xfrm>
        </p:spPr>
        <p:txBody>
          <a:bodyPr/>
          <a:lstStyle/>
          <a:p>
            <a:r>
              <a:rPr lang="pt-BR" dirty="0" smtClean="0"/>
              <a:t>Conclusões</a:t>
            </a:r>
          </a:p>
          <a:p>
            <a:r>
              <a:rPr lang="pt-BR" dirty="0" smtClean="0"/>
              <a:t>Escolha do método está diretamente relacionada com</a:t>
            </a:r>
          </a:p>
          <a:p>
            <a:pPr lvl="1"/>
            <a:r>
              <a:rPr lang="pt-BR" dirty="0" smtClean="0"/>
              <a:t>A equação que se quer resolver</a:t>
            </a:r>
          </a:p>
          <a:p>
            <a:pPr lvl="2"/>
            <a:r>
              <a:rPr lang="pt-BR" dirty="0" smtClean="0"/>
              <a:t>Comportamento da função na região da raíz</a:t>
            </a:r>
          </a:p>
          <a:p>
            <a:pPr lvl="1"/>
            <a:r>
              <a:rPr lang="pt-BR" dirty="0" smtClean="0"/>
              <a:t>Dificuldades com o cálculo de f´(x)</a:t>
            </a:r>
          </a:p>
          <a:p>
            <a:pPr lvl="1"/>
            <a:r>
              <a:rPr lang="pt-BR" dirty="0" smtClean="0"/>
              <a:t>Critério de parada</a:t>
            </a:r>
          </a:p>
          <a:p>
            <a:pPr lvl="1"/>
            <a:r>
              <a:rPr lang="pt-BR" dirty="0" smtClean="0"/>
              <a:t>Necessidades de cada aplicação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9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7238" y="1484785"/>
            <a:ext cx="7918450" cy="4839816"/>
          </a:xfrm>
        </p:spPr>
        <p:txBody>
          <a:bodyPr/>
          <a:lstStyle/>
          <a:p>
            <a:r>
              <a:rPr lang="pt-BR" dirty="0"/>
              <a:t>[1] Silva, Zanoni; Santos, José Dias. Métodos Numéricos, 3ª Edição. Universitária, Recife, 2010.</a:t>
            </a:r>
          </a:p>
          <a:p>
            <a:r>
              <a:rPr lang="pt-BR" dirty="0"/>
              <a:t>[2] Ruggiero, Márcia; Lopes, Vera. Cálculo Numérico – Aspectos Teóricos e Computacionais, 2ª Edição. Pearson.  São Paulo, 1996</a:t>
            </a:r>
            <a:r>
              <a:rPr lang="pt-BR" dirty="0" smtClean="0"/>
              <a:t>.</a:t>
            </a:r>
          </a:p>
          <a:p>
            <a:pPr lvl="1"/>
            <a:r>
              <a:rPr lang="pt-BR" smtClean="0"/>
              <a:t>Comparação entre os métodos!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4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www.todaletra.com.br/wp-content/uploads/2012/10/duvidas-300x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Assim, teremos a seguinte função de iteração:</a:t>
                </a:r>
                <a:endParaRPr lang="pt-BR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sz="28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pt-BR" sz="2800" b="1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pt-B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f>
                          <m:fPr>
                            <m:ctrlP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pt-BR" sz="28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pt-BR" sz="2800" b="1" i="1" dirty="0" smtClean="0">
                  <a:latin typeface="Cambria Math"/>
                  <a:ea typeface="Cambria Math"/>
                </a:endParaRPr>
              </a:p>
              <a:p>
                <a:pPr lvl="1"/>
                <a:r>
                  <a:rPr lang="pt-BR" sz="2000" b="1" dirty="0">
                    <a:ea typeface="+mn-ea"/>
                    <a:cs typeface="+mn-cs"/>
                  </a:rPr>
                  <a:t>O que nos leva ao </a:t>
                </a:r>
                <a:r>
                  <a:rPr lang="pt-BR" sz="2000" b="1" dirty="0" smtClean="0">
                    <a:ea typeface="+mn-ea"/>
                    <a:cs typeface="+mn-cs"/>
                  </a:rPr>
                  <a:t>seguinte </a:t>
                </a:r>
                <a:r>
                  <a:rPr lang="pt-BR" sz="2000" b="1" dirty="0">
                    <a:ea typeface="+mn-ea"/>
                    <a:cs typeface="+mn-cs"/>
                  </a:rPr>
                  <a:t>processo iterativo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</a:rPr>
                          <m:t>𝑓</m:t>
                        </m:r>
                        <m:r>
                          <a:rPr lang="pt-BR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2800" b="0" i="1" smtClean="0">
                            <a:latin typeface="Cambria Math"/>
                          </a:rPr>
                          <m:t>−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𝑓</m:t>
                        </m:r>
                        <m:r>
                          <a:rPr lang="pt-BR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pt-BR" sz="2800" b="0" i="1" smtClean="0">
                        <a:latin typeface="Cambria Math"/>
                      </a:rPr>
                      <m:t>,</m:t>
                    </m:r>
                    <m:r>
                      <a:rPr lang="pt-BR" sz="2800" b="0" i="1" smtClean="0">
                        <a:latin typeface="Cambria Math"/>
                      </a:rPr>
                      <m:t>𝑖</m:t>
                    </m:r>
                    <m:r>
                      <a:rPr lang="pt-BR" sz="2800" b="0" i="1" smtClean="0">
                        <a:latin typeface="Cambria Math"/>
                      </a:rPr>
                      <m:t>=1,2,3…</m:t>
                    </m:r>
                  </m:oMath>
                </a14:m>
                <a:r>
                  <a:rPr lang="pt-BR" sz="2800" i="1" dirty="0" smtClean="0"/>
                  <a:t> </a:t>
                </a:r>
              </a:p>
              <a:p>
                <a:pPr lvl="1"/>
                <a:endParaRPr lang="pt-BR" sz="2800" i="1" dirty="0"/>
              </a:p>
              <a:p>
                <a:pPr lvl="1"/>
                <a:r>
                  <a:rPr lang="pt-BR" sz="2000" i="1" dirty="0" smtClean="0"/>
                  <a:t>*Note que são necessárias duas aproximações para se iniciar o método...</a:t>
                </a: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16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75420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8356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379677" y="3140968"/>
            <a:ext cx="19332" cy="165618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5727" y="4437112"/>
            <a:ext cx="0" cy="38355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80356" y="4715852"/>
                <a:ext cx="435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56" y="4715852"/>
                <a:ext cx="43522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47628" y="4725144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28" y="4725144"/>
                <a:ext cx="7602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5500" y="4509120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00" y="4509120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95700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00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1867508" y="2276872"/>
            <a:ext cx="2488468" cy="2543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025646" y="2885435"/>
            <a:ext cx="2584569" cy="2239257"/>
          </a:xfrm>
          <a:custGeom>
            <a:avLst/>
            <a:gdLst>
              <a:gd name="connsiteX0" fmla="*/ 0 w 1683658"/>
              <a:gd name="connsiteY0" fmla="*/ 1886857 h 1886857"/>
              <a:gd name="connsiteX1" fmla="*/ 1146629 w 1683658"/>
              <a:gd name="connsiteY1" fmla="*/ 1016000 h 1886857"/>
              <a:gd name="connsiteX2" fmla="*/ 1683658 w 1683658"/>
              <a:gd name="connsiteY2" fmla="*/ 0 h 1886857"/>
              <a:gd name="connsiteX3" fmla="*/ 1683658 w 1683658"/>
              <a:gd name="connsiteY3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58" h="1886857">
                <a:moveTo>
                  <a:pt x="0" y="1886857"/>
                </a:moveTo>
                <a:cubicBezTo>
                  <a:pt x="433009" y="1608666"/>
                  <a:pt x="866019" y="1330476"/>
                  <a:pt x="1146629" y="1016000"/>
                </a:cubicBezTo>
                <a:cubicBezTo>
                  <a:pt x="1427239" y="701524"/>
                  <a:pt x="1683658" y="0"/>
                  <a:pt x="1683658" y="0"/>
                </a:cubicBezTo>
                <a:lnTo>
                  <a:pt x="1683658" y="0"/>
                </a:ln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39280" y="4715852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80" y="4715852"/>
                <a:ext cx="7602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95936" y="2852936"/>
                <a:ext cx="516447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>
                    <a:solidFill>
                      <a:srgbClr val="000000"/>
                    </a:solidFill>
                  </a:rPr>
                  <a:t>A partir de duas aproximações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BR" sz="2000" dirty="0" smtClean="0">
                    <a:solidFill>
                      <a:srgbClr val="000000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000" dirty="0" smtClean="0">
                    <a:solidFill>
                      <a:srgbClr val="000000"/>
                    </a:solidFill>
                  </a:rPr>
                  <a:t>, 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pt-BR" sz="2000" dirty="0" smtClean="0">
                    <a:solidFill>
                      <a:srgbClr val="000000"/>
                    </a:solidFill>
                  </a:rPr>
                  <a:t> é obtido como sendo a abcissa do ponto de intersecção do eixo x e da reta secante que passa pelos pontos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pt-BR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r>
                      <a:rPr lang="pt-BR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pt-BR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pt-BR" sz="2000" dirty="0" smtClean="0">
                    <a:solidFill>
                      <a:srgbClr val="000000"/>
                    </a:solidFill>
                  </a:rPr>
                  <a:t>e </a:t>
                </a: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))</m:t>
                    </m:r>
                  </m:oMath>
                </a14:m>
                <a:endParaRPr lang="pt-BR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852936"/>
                <a:ext cx="5164478" cy="1631216"/>
              </a:xfrm>
              <a:prstGeom prst="rect">
                <a:avLst/>
              </a:prstGeom>
              <a:blipFill rotWithShape="1">
                <a:blip r:embed="rId7"/>
                <a:stretch>
                  <a:fillRect l="-1299" t="-1866" r="-708" b="-55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374153" y="3212976"/>
            <a:ext cx="45719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flipV="1">
            <a:off x="2205727" y="4463401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/>
          <p:cNvSpPr/>
          <p:nvPr/>
        </p:nvSpPr>
        <p:spPr>
          <a:xfrm flipH="1">
            <a:off x="1861985" y="47874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83768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6368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88025" y="3140968"/>
            <a:ext cx="19332" cy="165618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14075" y="4437112"/>
            <a:ext cx="0" cy="38355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3275856" y="2420888"/>
            <a:ext cx="2376264" cy="239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2433994" y="2885435"/>
            <a:ext cx="2584569" cy="2239257"/>
          </a:xfrm>
          <a:custGeom>
            <a:avLst/>
            <a:gdLst>
              <a:gd name="connsiteX0" fmla="*/ 0 w 1683658"/>
              <a:gd name="connsiteY0" fmla="*/ 1886857 h 1886857"/>
              <a:gd name="connsiteX1" fmla="*/ 1146629 w 1683658"/>
              <a:gd name="connsiteY1" fmla="*/ 1016000 h 1886857"/>
              <a:gd name="connsiteX2" fmla="*/ 1683658 w 1683658"/>
              <a:gd name="connsiteY2" fmla="*/ 0 h 1886857"/>
              <a:gd name="connsiteX3" fmla="*/ 1683658 w 1683658"/>
              <a:gd name="connsiteY3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58" h="1886857">
                <a:moveTo>
                  <a:pt x="0" y="1886857"/>
                </a:moveTo>
                <a:cubicBezTo>
                  <a:pt x="433009" y="1608666"/>
                  <a:pt x="866019" y="1330476"/>
                  <a:pt x="1146629" y="1016000"/>
                </a:cubicBezTo>
                <a:cubicBezTo>
                  <a:pt x="1427239" y="701524"/>
                  <a:pt x="1683658" y="0"/>
                  <a:pt x="1683658" y="0"/>
                </a:cubicBezTo>
                <a:lnTo>
                  <a:pt x="1683658" y="0"/>
                </a:ln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83768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6368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88025" y="3140968"/>
            <a:ext cx="19332" cy="165618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14075" y="4437112"/>
            <a:ext cx="0" cy="38355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/>
          <p:cNvSpPr/>
          <p:nvPr/>
        </p:nvSpPr>
        <p:spPr>
          <a:xfrm>
            <a:off x="2433994" y="2885435"/>
            <a:ext cx="2584569" cy="2239257"/>
          </a:xfrm>
          <a:custGeom>
            <a:avLst/>
            <a:gdLst>
              <a:gd name="connsiteX0" fmla="*/ 0 w 1683658"/>
              <a:gd name="connsiteY0" fmla="*/ 1886857 h 1886857"/>
              <a:gd name="connsiteX1" fmla="*/ 1146629 w 1683658"/>
              <a:gd name="connsiteY1" fmla="*/ 1016000 h 1886857"/>
              <a:gd name="connsiteX2" fmla="*/ 1683658 w 1683658"/>
              <a:gd name="connsiteY2" fmla="*/ 0 h 1886857"/>
              <a:gd name="connsiteX3" fmla="*/ 1683658 w 1683658"/>
              <a:gd name="connsiteY3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58" h="1886857">
                <a:moveTo>
                  <a:pt x="0" y="1886857"/>
                </a:moveTo>
                <a:cubicBezTo>
                  <a:pt x="433009" y="1608666"/>
                  <a:pt x="866019" y="1330476"/>
                  <a:pt x="1146629" y="1016000"/>
                </a:cubicBezTo>
                <a:cubicBezTo>
                  <a:pt x="1427239" y="701524"/>
                  <a:pt x="1683658" y="0"/>
                  <a:pt x="1683658" y="0"/>
                </a:cubicBezTo>
                <a:lnTo>
                  <a:pt x="1683658" y="0"/>
                </a:ln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 rot="16200000">
            <a:off x="3255321" y="3264449"/>
            <a:ext cx="1553238" cy="1512168"/>
          </a:xfrm>
          <a:prstGeom prst="rtTriangle">
            <a:avLst/>
          </a:prstGeom>
          <a:solidFill>
            <a:schemeClr val="bg2">
              <a:alpha val="29000"/>
            </a:schemeClr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275856" y="2420888"/>
            <a:ext cx="2376264" cy="239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83768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6368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88025" y="3140968"/>
            <a:ext cx="19332" cy="165618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14075" y="4437112"/>
            <a:ext cx="0" cy="38355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/>
          <p:cNvSpPr/>
          <p:nvPr/>
        </p:nvSpPr>
        <p:spPr>
          <a:xfrm>
            <a:off x="2433994" y="2885435"/>
            <a:ext cx="2584569" cy="2239257"/>
          </a:xfrm>
          <a:custGeom>
            <a:avLst/>
            <a:gdLst>
              <a:gd name="connsiteX0" fmla="*/ 0 w 1683658"/>
              <a:gd name="connsiteY0" fmla="*/ 1886857 h 1886857"/>
              <a:gd name="connsiteX1" fmla="*/ 1146629 w 1683658"/>
              <a:gd name="connsiteY1" fmla="*/ 1016000 h 1886857"/>
              <a:gd name="connsiteX2" fmla="*/ 1683658 w 1683658"/>
              <a:gd name="connsiteY2" fmla="*/ 0 h 1886857"/>
              <a:gd name="connsiteX3" fmla="*/ 1683658 w 1683658"/>
              <a:gd name="connsiteY3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58" h="1886857">
                <a:moveTo>
                  <a:pt x="0" y="1886857"/>
                </a:moveTo>
                <a:cubicBezTo>
                  <a:pt x="433009" y="1608666"/>
                  <a:pt x="866019" y="1330476"/>
                  <a:pt x="1146629" y="1016000"/>
                </a:cubicBezTo>
                <a:cubicBezTo>
                  <a:pt x="1427239" y="701524"/>
                  <a:pt x="1683658" y="0"/>
                  <a:pt x="1683658" y="0"/>
                </a:cubicBezTo>
                <a:lnTo>
                  <a:pt x="1683658" y="0"/>
                </a:ln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 rot="16200000">
            <a:off x="3264948" y="4448023"/>
            <a:ext cx="360040" cy="338218"/>
          </a:xfrm>
          <a:prstGeom prst="rtTriangle">
            <a:avLst/>
          </a:prstGeom>
          <a:solidFill>
            <a:schemeClr val="bg2">
              <a:alpha val="29000"/>
            </a:schemeClr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275856" y="2420888"/>
            <a:ext cx="2376264" cy="239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75420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8356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379677" y="3140968"/>
            <a:ext cx="19332" cy="165618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5727" y="4437112"/>
            <a:ext cx="0" cy="38355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80356" y="4715852"/>
                <a:ext cx="435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56" y="4715852"/>
                <a:ext cx="43522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47628" y="4725144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28" y="4725144"/>
                <a:ext cx="7602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5500" y="4509120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00" y="4509120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95700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00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1867508" y="2420888"/>
            <a:ext cx="2344452" cy="239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025646" y="2885435"/>
            <a:ext cx="2584569" cy="2239257"/>
          </a:xfrm>
          <a:custGeom>
            <a:avLst/>
            <a:gdLst>
              <a:gd name="connsiteX0" fmla="*/ 0 w 1683658"/>
              <a:gd name="connsiteY0" fmla="*/ 1886857 h 1886857"/>
              <a:gd name="connsiteX1" fmla="*/ 1146629 w 1683658"/>
              <a:gd name="connsiteY1" fmla="*/ 1016000 h 1886857"/>
              <a:gd name="connsiteX2" fmla="*/ 1683658 w 1683658"/>
              <a:gd name="connsiteY2" fmla="*/ 0 h 1886857"/>
              <a:gd name="connsiteX3" fmla="*/ 1683658 w 1683658"/>
              <a:gd name="connsiteY3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58" h="1886857">
                <a:moveTo>
                  <a:pt x="0" y="1886857"/>
                </a:moveTo>
                <a:cubicBezTo>
                  <a:pt x="433009" y="1608666"/>
                  <a:pt x="866019" y="1330476"/>
                  <a:pt x="1146629" y="1016000"/>
                </a:cubicBezTo>
                <a:cubicBezTo>
                  <a:pt x="1427239" y="701524"/>
                  <a:pt x="1683658" y="0"/>
                  <a:pt x="1683658" y="0"/>
                </a:cubicBezTo>
                <a:lnTo>
                  <a:pt x="1683658" y="0"/>
                </a:ln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39280" y="4715852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80" y="4715852"/>
                <a:ext cx="7602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 rot="16200000">
            <a:off x="1844884" y="3266539"/>
            <a:ext cx="1576752" cy="1531501"/>
          </a:xfrm>
          <a:prstGeom prst="rtTriangle">
            <a:avLst/>
          </a:prstGeom>
          <a:solidFill>
            <a:schemeClr val="bg2">
              <a:alpha val="11000"/>
            </a:schemeClr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sp>
        <p:nvSpPr>
          <p:cNvPr id="16" name="Right Triangle 15"/>
          <p:cNvSpPr/>
          <p:nvPr/>
        </p:nvSpPr>
        <p:spPr>
          <a:xfrm rot="16200000">
            <a:off x="1867573" y="4460689"/>
            <a:ext cx="359910" cy="360040"/>
          </a:xfrm>
          <a:prstGeom prst="rtTriangle">
            <a:avLst/>
          </a:prstGeom>
          <a:solidFill>
            <a:srgbClr val="FFC000">
              <a:alpha val="29000"/>
            </a:srgbClr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0" y="1628800"/>
                <a:ext cx="3992252" cy="676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8800"/>
                <a:ext cx="3992252" cy="6765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51920" y="2492896"/>
                <a:ext cx="5040560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492896"/>
                <a:ext cx="5040560" cy="362984"/>
              </a:xfrm>
              <a:prstGeom prst="rect">
                <a:avLst/>
              </a:prstGeom>
              <a:blipFill rotWithShape="1">
                <a:blip r:embed="rId8"/>
                <a:stretch>
                  <a:fillRect r="-363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1920" y="2994008"/>
                <a:ext cx="5040560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994008"/>
                <a:ext cx="5040560" cy="362984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51920" y="3498064"/>
                <a:ext cx="5040560" cy="678455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498064"/>
                <a:ext cx="5040560" cy="6784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FFCC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6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5222</TotalTime>
  <Words>2360</Words>
  <Application>Microsoft Office PowerPoint</Application>
  <PresentationFormat>Apresentação na tela (4:3)</PresentationFormat>
  <Paragraphs>220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Mediano</vt:lpstr>
      <vt:lpstr>Apresentação do PowerPoint</vt:lpstr>
      <vt:lpstr>Aula passada?</vt:lpstr>
      <vt:lpstr>Método das Secantes</vt:lpstr>
      <vt:lpstr>Método das Secantes</vt:lpstr>
      <vt:lpstr>Método das Secantes</vt:lpstr>
      <vt:lpstr>Método das Secantes</vt:lpstr>
      <vt:lpstr>Método das Secantes</vt:lpstr>
      <vt:lpstr>Método das Secantes</vt:lpstr>
      <vt:lpstr>Método das Secantes</vt:lpstr>
      <vt:lpstr>Pergunta</vt:lpstr>
      <vt:lpstr>Notar que...</vt:lpstr>
      <vt:lpstr>Exemplo</vt:lpstr>
      <vt:lpstr>Exemplo</vt:lpstr>
      <vt:lpstr>Critérios de Parada</vt:lpstr>
      <vt:lpstr>Critérios de Parada</vt:lpstr>
      <vt:lpstr>Critérios de Parada</vt:lpstr>
      <vt:lpstr>Critérios de Parada</vt:lpstr>
      <vt:lpstr>Critérios de Parada</vt:lpstr>
      <vt:lpstr>Exemplo</vt:lpstr>
      <vt:lpstr>Exemplo</vt:lpstr>
      <vt:lpstr>Exemplo</vt:lpstr>
      <vt:lpstr>Exemplo</vt:lpstr>
      <vt:lpstr>Exemplo 2</vt:lpstr>
      <vt:lpstr>Exemplo 2</vt:lpstr>
      <vt:lpstr>Exemplo 2.. Na prática</vt:lpstr>
      <vt:lpstr>Comparação entre os métodos</vt:lpstr>
      <vt:lpstr>Comparação entre os métodos</vt:lpstr>
      <vt:lpstr>Comparação entre os métodos</vt:lpstr>
      <vt:lpstr>Comparação entre os métodos</vt:lpstr>
      <vt:lpstr>Comparação entre os métodos</vt:lpstr>
      <vt:lpstr>Comparação entre os métodos</vt:lpstr>
      <vt:lpstr>Comparação entre os métodos</vt:lpstr>
      <vt:lpstr>Comparação entre os métodos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Matos</dc:creator>
  <cp:lastModifiedBy>Guilherme</cp:lastModifiedBy>
  <cp:revision>81</cp:revision>
  <dcterms:created xsi:type="dcterms:W3CDTF">2011-05-19T13:32:59Z</dcterms:created>
  <dcterms:modified xsi:type="dcterms:W3CDTF">2014-04-20T18:30:10Z</dcterms:modified>
</cp:coreProperties>
</file>